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64" r:id="rId5"/>
    <p:sldId id="265" r:id="rId6"/>
    <p:sldId id="268" r:id="rId7"/>
    <p:sldId id="266" r:id="rId8"/>
    <p:sldId id="269" r:id="rId9"/>
    <p:sldId id="271" r:id="rId10"/>
    <p:sldId id="277" r:id="rId11"/>
    <p:sldId id="270" r:id="rId12"/>
    <p:sldId id="273" r:id="rId13"/>
    <p:sldId id="278" r:id="rId14"/>
    <p:sldId id="272" r:id="rId15"/>
    <p:sldId id="279" r:id="rId16"/>
    <p:sldId id="275" r:id="rId17"/>
    <p:sldId id="274" r:id="rId18"/>
    <p:sldId id="276" r:id="rId19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evgeniya Tomkiv" initials="YT" lastIdx="3" clrIdx="0">
    <p:extLst>
      <p:ext uri="{19B8F6BF-5375-455C-9EA6-DF929625EA0E}">
        <p15:presenceInfo xmlns:p15="http://schemas.microsoft.com/office/powerpoint/2012/main" userId="S-1-5-21-2706481372-420203902-3156927383-515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214"/>
    <a:srgbClr val="5A6EB4"/>
    <a:srgbClr val="DCA01E"/>
    <a:srgbClr val="C0C0C0"/>
    <a:srgbClr val="82BE3C"/>
    <a:srgbClr val="50AAE6"/>
    <a:srgbClr val="A00078"/>
    <a:srgbClr val="A01E28"/>
    <a:srgbClr val="A08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2" autoAdjust="0"/>
    <p:restoredTop sz="93400" autoAdjust="0"/>
  </p:normalViewPr>
  <p:slideViewPr>
    <p:cSldViewPr>
      <p:cViewPr varScale="1">
        <p:scale>
          <a:sx n="58" d="100"/>
          <a:sy n="58" d="100"/>
        </p:scale>
        <p:origin x="1512" y="5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6-11T12:17:01.256" idx="3">
    <p:pos x="5951" y="246"/>
    <p:text>Examples are from Norway and Belgium as I have no access to media analysis from other countries</p:text>
    <p:extLst mod="1"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4-18T11:16:43.124" idx="2">
    <p:pos x="5910" y="521"/>
    <p:text>Tanja, were there restrictions for farmers in Belgium?</p:text>
    <p:extLst mod="1"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… </a:t>
            </a:r>
            <a:r>
              <a:rPr lang="nb-NO" dirty="0" err="1"/>
              <a:t>including</a:t>
            </a:r>
            <a:r>
              <a:rPr lang="nb-NO" dirty="0"/>
              <a:t> the «non-</a:t>
            </a:r>
            <a:r>
              <a:rPr lang="nb-NO" dirty="0" err="1"/>
              <a:t>event</a:t>
            </a:r>
            <a:r>
              <a:rPr lang="nb-NO" dirty="0"/>
              <a:t>»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0161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/>
              <a:t>Delay</a:t>
            </a:r>
            <a:r>
              <a:rPr lang="nb-NO" dirty="0"/>
              <a:t> in </a:t>
            </a:r>
            <a:r>
              <a:rPr lang="nb-NO" dirty="0" err="1"/>
              <a:t>detection</a:t>
            </a:r>
            <a:r>
              <a:rPr lang="nb-NO" dirty="0"/>
              <a:t> for </a:t>
            </a:r>
            <a:r>
              <a:rPr lang="nb-NO" dirty="0" err="1"/>
              <a:t>various</a:t>
            </a:r>
            <a:r>
              <a:rPr lang="nb-NO" dirty="0"/>
              <a:t> </a:t>
            </a:r>
            <a:r>
              <a:rPr lang="nb-NO" dirty="0" err="1"/>
              <a:t>reasons</a:t>
            </a:r>
            <a:r>
              <a:rPr lang="nb-NO" dirty="0"/>
              <a:t>: </a:t>
            </a:r>
            <a:r>
              <a:rPr lang="nb-NO" dirty="0" err="1"/>
              <a:t>Belgium</a:t>
            </a:r>
            <a:r>
              <a:rPr lang="nb-NO" dirty="0"/>
              <a:t> – </a:t>
            </a:r>
            <a:r>
              <a:rPr lang="nb-NO" dirty="0" err="1"/>
              <a:t>measurement</a:t>
            </a:r>
            <a:r>
              <a:rPr lang="nb-NO" dirty="0"/>
              <a:t> </a:t>
            </a:r>
            <a:r>
              <a:rPr lang="nb-NO" dirty="0" err="1"/>
              <a:t>devices</a:t>
            </a:r>
            <a:r>
              <a:rPr lang="nb-NO" dirty="0"/>
              <a:t> </a:t>
            </a:r>
            <a:r>
              <a:rPr lang="nb-NO" dirty="0" err="1"/>
              <a:t>didn’t</a:t>
            </a:r>
            <a:r>
              <a:rPr lang="nb-NO" dirty="0"/>
              <a:t> </a:t>
            </a:r>
            <a:r>
              <a:rPr lang="nb-NO" dirty="0" err="1"/>
              <a:t>pick</a:t>
            </a:r>
            <a:r>
              <a:rPr lang="nb-NO" dirty="0"/>
              <a:t> up </a:t>
            </a:r>
            <a:r>
              <a:rPr lang="nb-NO" dirty="0" err="1"/>
              <a:t>release</a:t>
            </a:r>
            <a:r>
              <a:rPr lang="nb-NO" dirty="0"/>
              <a:t> (</a:t>
            </a:r>
            <a:r>
              <a:rPr lang="nb-NO" dirty="0" err="1"/>
              <a:t>Belgium</a:t>
            </a:r>
            <a:r>
              <a:rPr lang="nb-NO" dirty="0"/>
              <a:t>, Spain),</a:t>
            </a:r>
            <a:r>
              <a:rPr lang="nb-NO" baseline="0" dirty="0"/>
              <a:t> former </a:t>
            </a:r>
            <a:r>
              <a:rPr lang="nb-NO" baseline="0" dirty="0" err="1"/>
              <a:t>contamination</a:t>
            </a:r>
            <a:r>
              <a:rPr lang="nb-NO" baseline="0" dirty="0"/>
              <a:t>,  (France)</a:t>
            </a:r>
          </a:p>
          <a:p>
            <a:r>
              <a:rPr lang="nb-NO" baseline="0" dirty="0"/>
              <a:t>… </a:t>
            </a:r>
            <a:r>
              <a:rPr lang="nb-NO" baseline="0" dirty="0" err="1"/>
              <a:t>but</a:t>
            </a:r>
            <a:r>
              <a:rPr lang="nb-NO" baseline="0" dirty="0"/>
              <a:t> not </a:t>
            </a:r>
            <a:r>
              <a:rPr lang="nb-NO" baseline="0" dirty="0" err="1"/>
              <a:t>only</a:t>
            </a:r>
            <a:r>
              <a:rPr lang="nb-NO" baseline="0" dirty="0"/>
              <a:t>… </a:t>
            </a:r>
            <a:r>
              <a:rPr lang="nb-NO" baseline="0" dirty="0" err="1"/>
              <a:t>citizen</a:t>
            </a:r>
            <a:r>
              <a:rPr lang="nb-NO" baseline="0" dirty="0"/>
              <a:t> </a:t>
            </a:r>
            <a:r>
              <a:rPr lang="nb-NO" baseline="0" dirty="0" err="1"/>
              <a:t>scinece</a:t>
            </a:r>
            <a:endParaRPr lang="nb-N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5273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b-NO" sz="1200" kern="0" dirty="0"/>
              <a:t>1st </a:t>
            </a:r>
            <a:r>
              <a:rPr lang="nb-NO" sz="1200" kern="0" dirty="0" err="1"/>
              <a:t>of</a:t>
            </a:r>
            <a:r>
              <a:rPr lang="nb-NO" sz="1200" kern="0" dirty="0"/>
              <a:t> September – start </a:t>
            </a:r>
            <a:r>
              <a:rPr lang="nb-NO" sz="1200" kern="0" dirty="0" err="1"/>
              <a:t>of</a:t>
            </a:r>
            <a:r>
              <a:rPr lang="nb-NO" sz="1200" kern="0" dirty="0"/>
              <a:t> </a:t>
            </a:r>
            <a:r>
              <a:rPr lang="nb-NO" sz="1200" kern="0" dirty="0" err="1"/>
              <a:t>thyroid</a:t>
            </a:r>
            <a:r>
              <a:rPr lang="nb-NO" sz="1200" kern="0" dirty="0"/>
              <a:t> </a:t>
            </a:r>
            <a:r>
              <a:rPr lang="nb-NO" sz="1200" kern="0" dirty="0" err="1"/>
              <a:t>measurements</a:t>
            </a:r>
            <a:r>
              <a:rPr lang="nb-NO" sz="1200" kern="0" dirty="0"/>
              <a:t> in </a:t>
            </a:r>
            <a:r>
              <a:rPr lang="nb-NO" sz="1200" kern="0" dirty="0" err="1"/>
              <a:t>Belgium</a:t>
            </a:r>
            <a:r>
              <a:rPr lang="nb-NO" sz="1200" kern="0" dirty="0"/>
              <a:t>; </a:t>
            </a:r>
            <a:r>
              <a:rPr lang="nb-NO" sz="1200" kern="0" dirty="0" err="1"/>
              <a:t>teachers</a:t>
            </a:r>
            <a:r>
              <a:rPr lang="nb-NO" sz="1200" kern="0" dirty="0"/>
              <a:t> </a:t>
            </a:r>
            <a:r>
              <a:rPr lang="nb-NO" sz="1200" kern="0" dirty="0" err="1"/>
              <a:t>did</a:t>
            </a:r>
            <a:r>
              <a:rPr lang="nb-NO" sz="1200" kern="0" dirty="0"/>
              <a:t> not </a:t>
            </a:r>
            <a:r>
              <a:rPr lang="nb-NO" sz="1200" kern="0" dirty="0" err="1"/>
              <a:t>know</a:t>
            </a:r>
            <a:r>
              <a:rPr lang="nb-NO" sz="1200" kern="0" dirty="0"/>
              <a:t> the kids</a:t>
            </a:r>
            <a:endParaRPr lang="en-US" sz="1200" kern="0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8776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b-NO" sz="1200" kern="0" dirty="0"/>
              <a:t>1st </a:t>
            </a:r>
            <a:r>
              <a:rPr lang="nb-NO" sz="1200" kern="0" dirty="0" err="1"/>
              <a:t>of</a:t>
            </a:r>
            <a:r>
              <a:rPr lang="nb-NO" sz="1200" kern="0" dirty="0"/>
              <a:t> September – start </a:t>
            </a:r>
            <a:r>
              <a:rPr lang="nb-NO" sz="1200" kern="0" dirty="0" err="1"/>
              <a:t>of</a:t>
            </a:r>
            <a:r>
              <a:rPr lang="nb-NO" sz="1200" kern="0" dirty="0"/>
              <a:t> </a:t>
            </a:r>
            <a:r>
              <a:rPr lang="nb-NO" sz="1200" kern="0" dirty="0" err="1"/>
              <a:t>thyroid</a:t>
            </a:r>
            <a:r>
              <a:rPr lang="nb-NO" sz="1200" kern="0" dirty="0"/>
              <a:t> </a:t>
            </a:r>
            <a:r>
              <a:rPr lang="nb-NO" sz="1200" kern="0" dirty="0" err="1"/>
              <a:t>measurements</a:t>
            </a:r>
            <a:r>
              <a:rPr lang="nb-NO" sz="1200" kern="0" dirty="0"/>
              <a:t> in </a:t>
            </a:r>
            <a:r>
              <a:rPr lang="nb-NO" sz="1200" kern="0" dirty="0" err="1"/>
              <a:t>Belgium</a:t>
            </a:r>
            <a:r>
              <a:rPr lang="nb-NO" sz="1200" kern="0" dirty="0"/>
              <a:t>; </a:t>
            </a:r>
            <a:r>
              <a:rPr lang="nb-NO" sz="1200" kern="0" dirty="0" err="1"/>
              <a:t>teachers</a:t>
            </a:r>
            <a:r>
              <a:rPr lang="nb-NO" sz="1200" kern="0" dirty="0"/>
              <a:t> </a:t>
            </a:r>
            <a:r>
              <a:rPr lang="nb-NO" sz="1200" kern="0" dirty="0" err="1"/>
              <a:t>did</a:t>
            </a:r>
            <a:r>
              <a:rPr lang="nb-NO" sz="1200" kern="0" dirty="0"/>
              <a:t> not </a:t>
            </a:r>
            <a:r>
              <a:rPr lang="nb-NO" sz="1200" kern="0" dirty="0" err="1"/>
              <a:t>know</a:t>
            </a:r>
            <a:r>
              <a:rPr lang="nb-NO" sz="1200" kern="0" dirty="0"/>
              <a:t> the kids</a:t>
            </a:r>
            <a:endParaRPr lang="en-US" sz="1200" kern="0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450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02.12.2019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png"/><Relationship Id="rId7" Type="http://schemas.openxmlformats.org/officeDocument/2006/relationships/image" Target="../media/image15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gif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itemind.com/framing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e/url?sa=i&amp;rct=j&amp;q=&amp;esrc=s&amp;source=images&amp;cd=&amp;cad=rja&amp;uact=8&amp;ved=0ahUKEwi07fKlv-jSAhVJchQKHa0EDXwQjRwIBw&amp;url=http://www.hln.be/hln/nl/957/Binnenland/article/detail/402201/2008/09/02/Meer-testen-naar-radioactief-jodium-in-Lambusart.dhtml&amp;psig=AFQjCNFYXqStHdXGwl9oZOeVGJMRZO5Wmg&amp;ust=1490216518986536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2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xhere.com/en/photo/1205726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File:Flag_of_Japan_(bordered).svg" TargetMode="External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59024" y="1484781"/>
            <a:ext cx="8784976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sz="3200" b="1" dirty="0">
                <a:solidFill>
                  <a:srgbClr val="00B050"/>
                </a:solidFill>
              </a:rPr>
              <a:t>WP5 Social uncertainties identified in past nuclear and radiological emergencies</a:t>
            </a:r>
            <a:endParaRPr lang="en-GB" sz="3200" dirty="0">
              <a:solidFill>
                <a:srgbClr val="00B050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48318" y="2065251"/>
            <a:ext cx="8784976" cy="116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en-GB" sz="1600" b="1" u="sng" dirty="0">
                <a:solidFill>
                  <a:srgbClr val="0070C0"/>
                </a:solidFill>
              </a:rPr>
              <a:t>Deborah Oughton</a:t>
            </a:r>
            <a:r>
              <a:rPr lang="en-GB" sz="1600" b="1" dirty="0"/>
              <a:t>, Yevgeniya Tomkiv, Tanja Perko, Bieke Abelshausen Joke Kenens, Michiel van Oudheusden, Catrinel Turcanu, Christian </a:t>
            </a:r>
            <a:r>
              <a:rPr lang="en-GB" sz="1600" b="1" dirty="0" err="1"/>
              <a:t>Oltra</a:t>
            </a:r>
            <a:r>
              <a:rPr lang="en-GB" sz="1600" b="1" dirty="0"/>
              <a:t>, Roser Sala, Germán, S., López-Asensio, S., Melanie Maître, Thierry Schneider, Nadja </a:t>
            </a:r>
            <a:r>
              <a:rPr lang="en-GB" sz="1600" b="1" dirty="0" err="1"/>
              <a:t>Zeleznik</a:t>
            </a:r>
            <a:endParaRPr lang="en-GB" sz="1600" b="1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F44ABE4-F013-4719-A2AA-CD646F46EA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3746473"/>
            <a:ext cx="1836204" cy="6465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329BEE9-C2CE-4FF7-BEBE-45847ED1C31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98" y="4588764"/>
            <a:ext cx="2214246" cy="91298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E19255-BCAB-48B6-84E5-1D69705A0EE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743" y="3746473"/>
            <a:ext cx="1404156" cy="9039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4DA9B0E-2BA7-4E42-8589-6EF7BA94AE9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29"/>
          <a:stretch/>
        </p:blipFill>
        <p:spPr>
          <a:xfrm>
            <a:off x="5166066" y="4185084"/>
            <a:ext cx="1674186" cy="140415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ADE11D1-181A-4B12-BD99-534D45501E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554" y="3859108"/>
            <a:ext cx="1585913" cy="67865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6B1DE19-26FE-4BB4-9641-0D60BA1CF9E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294" y="4746008"/>
            <a:ext cx="1635243" cy="7788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Societal</a:t>
            </a:r>
            <a:r>
              <a:rPr lang="nb-NO" dirty="0"/>
              <a:t> </a:t>
            </a:r>
            <a:r>
              <a:rPr lang="nb-NO" dirty="0" err="1"/>
              <a:t>Framing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72852" y="1855390"/>
            <a:ext cx="3173363" cy="421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nb-NO" kern="0" dirty="0" err="1">
                <a:solidFill>
                  <a:srgbClr val="0070C0"/>
                </a:solidFill>
              </a:rPr>
              <a:t>Politics</a:t>
            </a:r>
            <a:r>
              <a:rPr lang="nb-NO" kern="0" dirty="0">
                <a:solidFill>
                  <a:srgbClr val="0070C0"/>
                </a:solidFill>
              </a:rPr>
              <a:t> and </a:t>
            </a:r>
            <a:r>
              <a:rPr lang="nb-NO" kern="0" dirty="0" err="1">
                <a:solidFill>
                  <a:srgbClr val="0070C0"/>
                </a:solidFill>
              </a:rPr>
              <a:t>economics</a:t>
            </a:r>
            <a:endParaRPr lang="en-US" kern="0" dirty="0">
              <a:solidFill>
                <a:srgbClr val="0070C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611560" y="4381143"/>
            <a:ext cx="2021234" cy="421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nb-NO" kern="0" dirty="0" err="1">
                <a:solidFill>
                  <a:srgbClr val="00B050"/>
                </a:solidFill>
              </a:rPr>
              <a:t>Education</a:t>
            </a:r>
            <a:r>
              <a:rPr lang="nb-NO" kern="0" dirty="0">
                <a:solidFill>
                  <a:srgbClr val="00B050"/>
                </a:solidFill>
              </a:rPr>
              <a:t> system</a:t>
            </a:r>
            <a:endParaRPr lang="en-US" kern="0" dirty="0">
              <a:solidFill>
                <a:srgbClr val="00B05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642994-E4FC-49C1-98A5-85BC1A34AE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71800" y="2276872"/>
            <a:ext cx="3810000" cy="252412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91EBF650-0C6E-4DFF-9D6D-93CD31360C19}"/>
              </a:ext>
            </a:extLst>
          </p:cNvPr>
          <p:cNvSpPr txBox="1">
            <a:spLocks/>
          </p:cNvSpPr>
          <p:nvPr/>
        </p:nvSpPr>
        <p:spPr bwMode="auto">
          <a:xfrm>
            <a:off x="7294066" y="1855390"/>
            <a:ext cx="2021234" cy="421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nb-NO" kern="0" dirty="0">
                <a:solidFill>
                  <a:srgbClr val="5A6EB4"/>
                </a:solidFill>
              </a:rPr>
              <a:t>Nuclear Power</a:t>
            </a:r>
            <a:endParaRPr lang="en-US" kern="0" dirty="0">
              <a:solidFill>
                <a:srgbClr val="5A6EB4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CD12664-4556-4157-9652-AEF2A58D43CF}"/>
              </a:ext>
            </a:extLst>
          </p:cNvPr>
          <p:cNvSpPr txBox="1">
            <a:spLocks/>
          </p:cNvSpPr>
          <p:nvPr/>
        </p:nvSpPr>
        <p:spPr bwMode="auto">
          <a:xfrm>
            <a:off x="6444208" y="5661248"/>
            <a:ext cx="2021234" cy="421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nb-NO" kern="0" dirty="0">
                <a:solidFill>
                  <a:srgbClr val="FA8214"/>
                </a:solidFill>
              </a:rPr>
              <a:t>Family and </a:t>
            </a:r>
            <a:r>
              <a:rPr lang="nb-NO" kern="0" dirty="0" err="1">
                <a:solidFill>
                  <a:srgbClr val="FA8214"/>
                </a:solidFill>
              </a:rPr>
              <a:t>Community</a:t>
            </a:r>
            <a:r>
              <a:rPr lang="nb-NO" kern="0" dirty="0">
                <a:solidFill>
                  <a:srgbClr val="FA8214"/>
                </a:solidFill>
              </a:rPr>
              <a:t> </a:t>
            </a:r>
            <a:r>
              <a:rPr lang="nb-NO" kern="0" dirty="0" err="1">
                <a:solidFill>
                  <a:srgbClr val="FA8214"/>
                </a:solidFill>
              </a:rPr>
              <a:t>structure</a:t>
            </a:r>
            <a:endParaRPr lang="en-US" kern="0" dirty="0">
              <a:solidFill>
                <a:srgbClr val="FA82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88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394" y="169729"/>
            <a:ext cx="6911975" cy="561975"/>
          </a:xfrm>
        </p:spPr>
        <p:txBody>
          <a:bodyPr/>
          <a:lstStyle/>
          <a:p>
            <a:r>
              <a:rPr lang="en-US" dirty="0"/>
              <a:t>Ethical Aspects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5" y="2672916"/>
            <a:ext cx="4806534" cy="3670697"/>
          </a:xfrm>
        </p:spPr>
        <p:txBody>
          <a:bodyPr/>
          <a:lstStyle/>
          <a:p>
            <a:r>
              <a:rPr lang="nb-NO" dirty="0"/>
              <a:t>Focus </a:t>
            </a:r>
            <a:r>
              <a:rPr lang="nb-NO" dirty="0" err="1"/>
              <a:t>on</a:t>
            </a:r>
            <a:r>
              <a:rPr lang="nb-NO" dirty="0"/>
              <a:t> vulnerable </a:t>
            </a:r>
            <a:r>
              <a:rPr lang="nb-NO" dirty="0" err="1"/>
              <a:t>populations</a:t>
            </a:r>
            <a:r>
              <a:rPr lang="nb-NO" dirty="0"/>
              <a:t> (</a:t>
            </a:r>
            <a:r>
              <a:rPr lang="nb-NO" dirty="0" err="1"/>
              <a:t>children</a:t>
            </a:r>
            <a:r>
              <a:rPr lang="nb-NO" dirty="0"/>
              <a:t>, </a:t>
            </a:r>
            <a:r>
              <a:rPr lang="nb-NO" dirty="0" err="1"/>
              <a:t>minority</a:t>
            </a:r>
            <a:r>
              <a:rPr lang="nb-NO" dirty="0"/>
              <a:t> </a:t>
            </a:r>
            <a:r>
              <a:rPr lang="nb-NO" dirty="0" err="1"/>
              <a:t>cultures</a:t>
            </a:r>
            <a:r>
              <a:rPr lang="nb-NO" dirty="0"/>
              <a:t>)</a:t>
            </a:r>
          </a:p>
          <a:p>
            <a:r>
              <a:rPr lang="nb-NO" dirty="0" err="1"/>
              <a:t>Burdens</a:t>
            </a:r>
            <a:r>
              <a:rPr lang="nb-NO" dirty="0"/>
              <a:t> and </a:t>
            </a:r>
            <a:r>
              <a:rPr lang="nb-NO" dirty="0" err="1"/>
              <a:t>restrictions</a:t>
            </a:r>
            <a:r>
              <a:rPr lang="nb-NO" dirty="0"/>
              <a:t> for </a:t>
            </a:r>
            <a:r>
              <a:rPr lang="nb-NO" dirty="0" err="1"/>
              <a:t>local</a:t>
            </a:r>
            <a:r>
              <a:rPr lang="nb-NO" dirty="0"/>
              <a:t> farmers (</a:t>
            </a:r>
            <a:r>
              <a:rPr lang="nb-NO" dirty="0" err="1"/>
              <a:t>compensation</a:t>
            </a:r>
            <a:r>
              <a:rPr lang="nb-NO" dirty="0"/>
              <a:t>)</a:t>
            </a:r>
          </a:p>
          <a:p>
            <a:r>
              <a:rPr lang="nb-NO" dirty="0"/>
              <a:t>Empowerment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populations</a:t>
            </a:r>
            <a:endParaRPr lang="nb-NO" dirty="0"/>
          </a:p>
          <a:p>
            <a:r>
              <a:rPr lang="nb-NO" dirty="0" err="1"/>
              <a:t>Lack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openness</a:t>
            </a:r>
            <a:r>
              <a:rPr lang="nb-NO" dirty="0"/>
              <a:t> and </a:t>
            </a:r>
            <a:r>
              <a:rPr lang="nb-NO" dirty="0" err="1"/>
              <a:t>transparency</a:t>
            </a:r>
            <a:r>
              <a:rPr lang="nb-NO" dirty="0"/>
              <a:t> (</a:t>
            </a:r>
            <a:r>
              <a:rPr lang="nb-NO" dirty="0" err="1"/>
              <a:t>except</a:t>
            </a:r>
            <a:r>
              <a:rPr lang="nb-NO" dirty="0"/>
              <a:t> for Slovenia)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" r="4364" b="15128"/>
          <a:stretch/>
        </p:blipFill>
        <p:spPr>
          <a:xfrm>
            <a:off x="1331640" y="1088113"/>
            <a:ext cx="1944000" cy="1161000"/>
          </a:xfrm>
          <a:prstGeom prst="rect">
            <a:avLst/>
          </a:prstGeom>
        </p:spPr>
      </p:pic>
      <p:pic>
        <p:nvPicPr>
          <p:cNvPr id="5" name="Picture 4" descr="Afbeeldingsresultaat voor ire fleurus iodine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674" y="1573553"/>
            <a:ext cx="2028825" cy="1351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330" y="3744524"/>
            <a:ext cx="1731169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315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Communication</a:t>
            </a:r>
            <a:r>
              <a:rPr lang="nb-NO" dirty="0"/>
              <a:t> </a:t>
            </a:r>
            <a:r>
              <a:rPr lang="nb-NO" dirty="0" err="1"/>
              <a:t>issues</a:t>
            </a:r>
            <a:r>
              <a:rPr lang="nb-NO" dirty="0"/>
              <a:t> 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2F9B0FB-0DB4-4B5A-953B-18E02D634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2204864"/>
            <a:ext cx="4685531" cy="309634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b-NO" dirty="0" err="1"/>
              <a:t>Delays</a:t>
            </a:r>
            <a:r>
              <a:rPr lang="nb-NO" dirty="0"/>
              <a:t> in providing </a:t>
            </a:r>
            <a:r>
              <a:rPr lang="nb-NO" dirty="0" err="1"/>
              <a:t>information</a:t>
            </a:r>
            <a:r>
              <a:rPr lang="nb-NO" dirty="0"/>
              <a:t> (all cases)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b-NO" dirty="0" err="1"/>
              <a:t>Incomplete</a:t>
            </a:r>
            <a:r>
              <a:rPr lang="nb-NO" dirty="0"/>
              <a:t> </a:t>
            </a:r>
            <a:r>
              <a:rPr lang="nb-NO" dirty="0" err="1"/>
              <a:t>information</a:t>
            </a:r>
            <a:endParaRPr lang="nb-NO" dirty="0"/>
          </a:p>
          <a:p>
            <a:pPr>
              <a:buFont typeface="Arial" panose="020B0604020202020204" pitchFamily="34" charset="0"/>
              <a:buChar char="•"/>
            </a:pPr>
            <a:r>
              <a:rPr lang="nb-NO" dirty="0" err="1"/>
              <a:t>Perceived</a:t>
            </a:r>
            <a:r>
              <a:rPr lang="nb-NO" dirty="0"/>
              <a:t> </a:t>
            </a:r>
            <a:r>
              <a:rPr lang="nb-NO" dirty="0" err="1"/>
              <a:t>lack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transparency</a:t>
            </a:r>
            <a:endParaRPr lang="nb-NO" dirty="0"/>
          </a:p>
          <a:p>
            <a:pPr>
              <a:buFont typeface="Arial" panose="020B0604020202020204" pitchFamily="34" charset="0"/>
              <a:buChar char="•"/>
            </a:pPr>
            <a:r>
              <a:rPr lang="nb-NO" dirty="0" err="1"/>
              <a:t>Unclear</a:t>
            </a:r>
            <a:r>
              <a:rPr lang="nb-NO" dirty="0"/>
              <a:t> </a:t>
            </a:r>
            <a:r>
              <a:rPr lang="nb-NO" dirty="0" err="1"/>
              <a:t>responsibility</a:t>
            </a:r>
            <a:r>
              <a:rPr lang="nb-NO" dirty="0"/>
              <a:t> and </a:t>
            </a:r>
            <a:r>
              <a:rPr lang="nb-NO" dirty="0" err="1"/>
              <a:t>communication</a:t>
            </a:r>
            <a:r>
              <a:rPr lang="nb-NO" dirty="0"/>
              <a:t> </a:t>
            </a:r>
            <a:r>
              <a:rPr lang="nb-NO" dirty="0" err="1"/>
              <a:t>pathways</a:t>
            </a:r>
            <a:r>
              <a:rPr lang="nb-NO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endParaRPr lang="nb-NO" dirty="0"/>
          </a:p>
          <a:p>
            <a:pPr lvl="1">
              <a:buFont typeface="Arial" panose="020B0604020202020204" pitchFamily="34" charset="0"/>
              <a:buChar char="•"/>
            </a:pPr>
            <a:endParaRPr lang="nb-NO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1FEF41-A641-4ABC-BED5-9B268F1858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940151" y="1699760"/>
            <a:ext cx="2701085" cy="360144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5C3A557-FA2F-4AE4-BD2F-DA872A1A6DB2}"/>
              </a:ext>
            </a:extLst>
          </p:cNvPr>
          <p:cNvSpPr txBox="1">
            <a:spLocks/>
          </p:cNvSpPr>
          <p:nvPr/>
        </p:nvSpPr>
        <p:spPr bwMode="auto">
          <a:xfrm>
            <a:off x="2766789" y="5492688"/>
            <a:ext cx="5040560" cy="648073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nb-NO" sz="1800" kern="0" dirty="0"/>
              <a:t>  </a:t>
            </a:r>
            <a:r>
              <a:rPr lang="nb-NO" sz="1800" kern="0" dirty="0" err="1"/>
              <a:t>Amplifies</a:t>
            </a:r>
            <a:r>
              <a:rPr lang="nb-NO" sz="1800" kern="0" dirty="0"/>
              <a:t> </a:t>
            </a:r>
            <a:r>
              <a:rPr lang="nb-NO" sz="1800" kern="0" dirty="0" err="1"/>
              <a:t>uncertainty</a:t>
            </a:r>
            <a:r>
              <a:rPr lang="nb-NO" sz="1800" kern="0" dirty="0"/>
              <a:t> in </a:t>
            </a:r>
            <a:r>
              <a:rPr lang="nb-NO" sz="1800" kern="0" dirty="0" err="1"/>
              <a:t>decision</a:t>
            </a:r>
            <a:r>
              <a:rPr lang="nb-NO" sz="1800" kern="0" dirty="0"/>
              <a:t> </a:t>
            </a:r>
            <a:r>
              <a:rPr lang="nb-NO" sz="1800" kern="0" dirty="0" err="1"/>
              <a:t>making</a:t>
            </a:r>
            <a:endParaRPr lang="nb-NO" sz="1800" kern="0" dirty="0"/>
          </a:p>
          <a:p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412729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13" y="350659"/>
            <a:ext cx="9206513" cy="60557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Conclusions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3" y="1198563"/>
            <a:ext cx="6052095" cy="4894262"/>
          </a:xfrm>
        </p:spPr>
        <p:txBody>
          <a:bodyPr/>
          <a:lstStyle/>
          <a:p>
            <a:pPr>
              <a:spcBef>
                <a:spcPts val="900"/>
              </a:spcBef>
            </a:pPr>
            <a:r>
              <a:rPr lang="nb-NO" sz="1800" dirty="0" err="1"/>
              <a:t>Importance</a:t>
            </a:r>
            <a:r>
              <a:rPr lang="nb-NO" sz="1800" dirty="0"/>
              <a:t> </a:t>
            </a:r>
            <a:r>
              <a:rPr lang="nb-NO" sz="1800" dirty="0" err="1"/>
              <a:t>of</a:t>
            </a:r>
            <a:r>
              <a:rPr lang="nb-NO" sz="1800" dirty="0"/>
              <a:t> </a:t>
            </a:r>
            <a:r>
              <a:rPr lang="nb-NO" sz="1800" dirty="0" err="1"/>
              <a:t>recognising</a:t>
            </a:r>
            <a:r>
              <a:rPr lang="nb-NO" sz="1800" dirty="0"/>
              <a:t> </a:t>
            </a:r>
            <a:r>
              <a:rPr lang="nb-NO" sz="1800" dirty="0" err="1"/>
              <a:t>that</a:t>
            </a:r>
            <a:r>
              <a:rPr lang="nb-NO" sz="1800" dirty="0"/>
              <a:t> </a:t>
            </a:r>
            <a:r>
              <a:rPr lang="nb-NO" sz="1800" dirty="0" err="1"/>
              <a:t>these</a:t>
            </a:r>
            <a:r>
              <a:rPr lang="nb-NO" sz="1800" dirty="0"/>
              <a:t> different types </a:t>
            </a:r>
            <a:r>
              <a:rPr lang="nb-NO" sz="1800" dirty="0" err="1"/>
              <a:t>of</a:t>
            </a:r>
            <a:r>
              <a:rPr lang="nb-NO" sz="1800" dirty="0"/>
              <a:t> </a:t>
            </a:r>
            <a:r>
              <a:rPr lang="nb-NO" sz="1800" dirty="0" err="1"/>
              <a:t>uncertainty</a:t>
            </a:r>
            <a:r>
              <a:rPr lang="nb-NO" sz="1800" dirty="0"/>
              <a:t> </a:t>
            </a:r>
            <a:r>
              <a:rPr lang="nb-NO" sz="1800" dirty="0" err="1"/>
              <a:t>exist</a:t>
            </a:r>
            <a:endParaRPr lang="nb-NO" sz="1800" dirty="0"/>
          </a:p>
          <a:p>
            <a:pPr>
              <a:spcBef>
                <a:spcPts val="900"/>
              </a:spcBef>
            </a:pPr>
            <a:r>
              <a:rPr lang="nb-NO" sz="1800" dirty="0"/>
              <a:t>Input to </a:t>
            </a:r>
            <a:r>
              <a:rPr lang="nb-NO" sz="1800" dirty="0" err="1"/>
              <a:t>further</a:t>
            </a:r>
            <a:r>
              <a:rPr lang="nb-NO" sz="1800" dirty="0"/>
              <a:t> </a:t>
            </a:r>
            <a:r>
              <a:rPr lang="nb-NO" sz="1800" dirty="0" err="1"/>
              <a:t>classification</a:t>
            </a:r>
            <a:r>
              <a:rPr lang="nb-NO" sz="1800" dirty="0"/>
              <a:t>/</a:t>
            </a:r>
            <a:r>
              <a:rPr lang="nb-NO" sz="1800" dirty="0" err="1"/>
              <a:t>description</a:t>
            </a:r>
            <a:r>
              <a:rPr lang="nb-NO" sz="1800" dirty="0"/>
              <a:t> (links to </a:t>
            </a:r>
            <a:r>
              <a:rPr lang="nb-NO" sz="1800" dirty="0" err="1"/>
              <a:t>lay</a:t>
            </a:r>
            <a:r>
              <a:rPr lang="nb-NO" sz="1800" dirty="0"/>
              <a:t> person and </a:t>
            </a:r>
            <a:r>
              <a:rPr lang="nb-NO" sz="1800" dirty="0" err="1"/>
              <a:t>emergency</a:t>
            </a:r>
            <a:r>
              <a:rPr lang="nb-NO" sz="1800" dirty="0"/>
              <a:t> </a:t>
            </a:r>
            <a:r>
              <a:rPr lang="nb-NO" sz="1800" dirty="0" err="1"/>
              <a:t>actor’s</a:t>
            </a:r>
            <a:r>
              <a:rPr lang="nb-NO" sz="1800" dirty="0"/>
              <a:t> </a:t>
            </a:r>
            <a:r>
              <a:rPr lang="nb-NO" sz="1800" dirty="0" err="1"/>
              <a:t>understanding</a:t>
            </a:r>
            <a:r>
              <a:rPr lang="nb-NO" sz="1800" dirty="0"/>
              <a:t>)</a:t>
            </a:r>
          </a:p>
          <a:p>
            <a:pPr>
              <a:spcBef>
                <a:spcPts val="900"/>
              </a:spcBef>
            </a:pPr>
            <a:r>
              <a:rPr lang="nb-NO" sz="1800" dirty="0" err="1"/>
              <a:t>Feed</a:t>
            </a:r>
            <a:r>
              <a:rPr lang="nb-NO" sz="1800" dirty="0"/>
              <a:t> </a:t>
            </a:r>
            <a:r>
              <a:rPr lang="nb-NO" sz="1800" dirty="0" err="1"/>
              <a:t>into</a:t>
            </a:r>
            <a:r>
              <a:rPr lang="nb-NO" sz="1800" dirty="0"/>
              <a:t> </a:t>
            </a:r>
            <a:r>
              <a:rPr lang="nb-NO" sz="1800" dirty="0" err="1"/>
              <a:t>improved</a:t>
            </a:r>
            <a:r>
              <a:rPr lang="nb-NO" sz="1800" dirty="0"/>
              <a:t> </a:t>
            </a:r>
            <a:r>
              <a:rPr lang="nb-NO" sz="1800" dirty="0" err="1"/>
              <a:t>tools</a:t>
            </a:r>
            <a:r>
              <a:rPr lang="nb-NO" sz="1800" dirty="0"/>
              <a:t> for </a:t>
            </a:r>
            <a:r>
              <a:rPr lang="nb-NO" sz="1800" dirty="0" err="1"/>
              <a:t>communication</a:t>
            </a:r>
            <a:r>
              <a:rPr lang="nb-NO" sz="1800" dirty="0"/>
              <a:t> </a:t>
            </a:r>
            <a:r>
              <a:rPr lang="nb-NO" sz="1800" dirty="0" err="1"/>
              <a:t>of</a:t>
            </a:r>
            <a:r>
              <a:rPr lang="nb-NO" sz="1800" dirty="0"/>
              <a:t> </a:t>
            </a:r>
            <a:r>
              <a:rPr lang="nb-NO" sz="1800" dirty="0" err="1"/>
              <a:t>unertainties</a:t>
            </a:r>
            <a:endParaRPr lang="nb-NO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AF565A-5EEC-4795-BD83-AA34311B2C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2094" y="2924943"/>
            <a:ext cx="3122083" cy="359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71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60748"/>
            <a:ext cx="6484236" cy="43228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677" y="2996953"/>
            <a:ext cx="6911975" cy="421481"/>
          </a:xfrm>
        </p:spPr>
        <p:txBody>
          <a:bodyPr/>
          <a:lstStyle/>
          <a:p>
            <a:r>
              <a:rPr lang="nb-NO" sz="3000" dirty="0" err="1"/>
              <a:t>Thank</a:t>
            </a:r>
            <a:r>
              <a:rPr lang="nb-NO" sz="3000" dirty="0"/>
              <a:t> </a:t>
            </a:r>
            <a:r>
              <a:rPr lang="nb-NO" sz="3000" dirty="0" err="1"/>
              <a:t>you</a:t>
            </a:r>
            <a:r>
              <a:rPr lang="nb-NO" sz="3000" dirty="0"/>
              <a:t>!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070690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AF20C1-47A9-4276-B144-6C59262B6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86839C-CF84-49CE-8323-C7B908FC69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827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6427205" cy="421481"/>
          </a:xfrm>
        </p:spPr>
        <p:txBody>
          <a:bodyPr/>
          <a:lstStyle/>
          <a:p>
            <a:r>
              <a:rPr lang="en-US" dirty="0" err="1"/>
              <a:t>Characterisation</a:t>
            </a:r>
            <a:r>
              <a:rPr lang="en-US" dirty="0"/>
              <a:t> and response to uncertainty in past nuclear emergencies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844824"/>
            <a:ext cx="5688632" cy="3672408"/>
          </a:xfrm>
        </p:spPr>
        <p:txBody>
          <a:bodyPr/>
          <a:lstStyle/>
          <a:p>
            <a:pPr lvl="1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Identify social uncertainties in past incidents and accidents</a:t>
            </a:r>
          </a:p>
          <a:p>
            <a:pPr lvl="1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dirty="0" err="1"/>
              <a:t>Analyse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0070C0"/>
                </a:solidFill>
              </a:rPr>
              <a:t>implications of different types of scientific uncertainty </a:t>
            </a:r>
            <a:r>
              <a:rPr lang="en-US" sz="2000" dirty="0"/>
              <a:t>(</a:t>
            </a:r>
            <a:r>
              <a:rPr lang="en-US" sz="2000" dirty="0" err="1"/>
              <a:t>e.g</a:t>
            </a:r>
            <a:r>
              <a:rPr lang="en-US" sz="2000" dirty="0"/>
              <a:t>, variability, knowledge gaps, conceptual) </a:t>
            </a:r>
            <a:r>
              <a:rPr lang="en-US" sz="2000" dirty="0">
                <a:solidFill>
                  <a:srgbClr val="0070C0"/>
                </a:solidFill>
              </a:rPr>
              <a:t>and social uncertainties </a:t>
            </a:r>
            <a:r>
              <a:rPr lang="en-US" sz="2000" dirty="0"/>
              <a:t>and </a:t>
            </a:r>
            <a:r>
              <a:rPr lang="en-US" sz="2000" dirty="0">
                <a:solidFill>
                  <a:srgbClr val="0070C0"/>
                </a:solidFill>
              </a:rPr>
              <a:t>relationships to ethical issues </a:t>
            </a:r>
            <a:r>
              <a:rPr lang="en-US" sz="2000" dirty="0"/>
              <a:t>(e.g., precaution, fairness, autonomy)</a:t>
            </a:r>
          </a:p>
          <a:p>
            <a:pPr lvl="1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Elucidate stakeholders’ response to uncertainties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120847"/>
            <a:ext cx="2434596" cy="162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694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Methodology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963" y="1124744"/>
            <a:ext cx="8442419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8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7 case studies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nuclear</a:t>
            </a:r>
            <a:r>
              <a:rPr lang="nb-NO" dirty="0"/>
              <a:t> and </a:t>
            </a:r>
            <a:r>
              <a:rPr lang="nb-NO" dirty="0" err="1"/>
              <a:t>radiological</a:t>
            </a:r>
            <a:r>
              <a:rPr lang="nb-NO" dirty="0"/>
              <a:t> </a:t>
            </a:r>
            <a:r>
              <a:rPr lang="nb-NO" dirty="0" err="1"/>
              <a:t>events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48" y="1468267"/>
            <a:ext cx="957541" cy="6966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761" y="2330914"/>
            <a:ext cx="795523" cy="6893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83" y="3187595"/>
            <a:ext cx="959477" cy="6396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87" y="3887844"/>
            <a:ext cx="961673" cy="6411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71" y="4573197"/>
            <a:ext cx="1126853" cy="5656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5819" y="1364302"/>
            <a:ext cx="36762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err="1"/>
              <a:t>Chernobyl</a:t>
            </a:r>
            <a:r>
              <a:rPr lang="nb-NO" dirty="0"/>
              <a:t>,(1986) </a:t>
            </a:r>
          </a:p>
          <a:p>
            <a:r>
              <a:rPr lang="nb-NO" dirty="0" err="1"/>
              <a:t>Iodine</a:t>
            </a:r>
            <a:r>
              <a:rPr lang="nb-NO" dirty="0"/>
              <a:t> </a:t>
            </a:r>
            <a:r>
              <a:rPr lang="nb-NO" dirty="0" err="1"/>
              <a:t>release</a:t>
            </a:r>
            <a:r>
              <a:rPr lang="nb-NO" dirty="0"/>
              <a:t> at </a:t>
            </a:r>
            <a:r>
              <a:rPr lang="nb-NO" b="1" dirty="0"/>
              <a:t>Halden</a:t>
            </a:r>
            <a:r>
              <a:rPr lang="nb-NO" dirty="0"/>
              <a:t> research </a:t>
            </a:r>
            <a:r>
              <a:rPr lang="nb-NO" dirty="0" err="1"/>
              <a:t>reactor</a:t>
            </a:r>
            <a:r>
              <a:rPr lang="nb-NO" dirty="0"/>
              <a:t> (2016)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67431" y="2411108"/>
            <a:ext cx="3692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err="1"/>
              <a:t>Fleurus</a:t>
            </a:r>
            <a:r>
              <a:rPr lang="nb-NO" dirty="0"/>
              <a:t> (2008), </a:t>
            </a:r>
            <a:r>
              <a:rPr lang="nb-NO" dirty="0" err="1"/>
              <a:t>Iodine</a:t>
            </a:r>
            <a:r>
              <a:rPr lang="nb-NO" dirty="0"/>
              <a:t> </a:t>
            </a:r>
            <a:r>
              <a:rPr lang="nb-NO" dirty="0" err="1"/>
              <a:t>release</a:t>
            </a:r>
            <a:r>
              <a:rPr lang="nb-NO" dirty="0"/>
              <a:t> from isotope </a:t>
            </a:r>
            <a:r>
              <a:rPr lang="nb-NO" dirty="0" err="1"/>
              <a:t>production</a:t>
            </a:r>
            <a:r>
              <a:rPr lang="nb-NO" dirty="0"/>
              <a:t> </a:t>
            </a:r>
            <a:r>
              <a:rPr lang="nb-NO" dirty="0" err="1"/>
              <a:t>facility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880311" y="3180915"/>
            <a:ext cx="3679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err="1"/>
              <a:t>Asco</a:t>
            </a:r>
            <a:r>
              <a:rPr lang="nb-NO" b="1" dirty="0"/>
              <a:t> </a:t>
            </a:r>
            <a:r>
              <a:rPr lang="nb-NO" dirty="0"/>
              <a:t>(2007), </a:t>
            </a:r>
            <a:r>
              <a:rPr lang="nb-NO" dirty="0" err="1"/>
              <a:t>release</a:t>
            </a:r>
            <a:r>
              <a:rPr lang="nb-NO" dirty="0"/>
              <a:t> of </a:t>
            </a:r>
            <a:r>
              <a:rPr lang="nb-NO" dirty="0" err="1"/>
              <a:t>radioactive</a:t>
            </a:r>
            <a:r>
              <a:rPr lang="nb-NO" dirty="0"/>
              <a:t> </a:t>
            </a:r>
            <a:r>
              <a:rPr lang="nb-NO" dirty="0" err="1"/>
              <a:t>particles</a:t>
            </a:r>
            <a:r>
              <a:rPr lang="nb-NO" dirty="0"/>
              <a:t> from NPP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26603" y="3965955"/>
            <a:ext cx="3653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err="1"/>
              <a:t>Tricastin</a:t>
            </a:r>
            <a:r>
              <a:rPr lang="nb-NO" b="1" dirty="0"/>
              <a:t> </a:t>
            </a:r>
            <a:r>
              <a:rPr lang="nb-NO" dirty="0"/>
              <a:t>(… - 2008), </a:t>
            </a:r>
            <a:r>
              <a:rPr lang="nb-NO" dirty="0" err="1"/>
              <a:t>uranium</a:t>
            </a:r>
            <a:r>
              <a:rPr lang="nb-NO" dirty="0"/>
              <a:t> </a:t>
            </a:r>
            <a:r>
              <a:rPr lang="nb-NO" dirty="0" err="1"/>
              <a:t>leak</a:t>
            </a:r>
            <a:r>
              <a:rPr lang="nb-NO" dirty="0"/>
              <a:t> </a:t>
            </a:r>
            <a:r>
              <a:rPr lang="nb-NO" dirty="0" err="1"/>
              <a:t>into</a:t>
            </a:r>
            <a:r>
              <a:rPr lang="nb-NO" dirty="0"/>
              <a:t> </a:t>
            </a:r>
            <a:r>
              <a:rPr lang="nb-NO" dirty="0" err="1"/>
              <a:t>groundwater</a:t>
            </a:r>
            <a:r>
              <a:rPr lang="nb-NO" dirty="0"/>
              <a:t>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852726" y="4765449"/>
            <a:ext cx="3134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/>
              <a:t>Krsko </a:t>
            </a:r>
            <a:r>
              <a:rPr lang="nb-NO" dirty="0"/>
              <a:t>(2008), </a:t>
            </a:r>
            <a:r>
              <a:rPr lang="nb-NO" dirty="0" err="1"/>
              <a:t>unusual</a:t>
            </a:r>
            <a:r>
              <a:rPr lang="nb-NO" dirty="0"/>
              <a:t> </a:t>
            </a:r>
            <a:r>
              <a:rPr lang="nb-NO" dirty="0" err="1"/>
              <a:t>event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C754C2-DD55-48A6-A1A9-C8097F8A165A}"/>
              </a:ext>
            </a:extLst>
          </p:cNvPr>
          <p:cNvSpPr txBox="1"/>
          <p:nvPr/>
        </p:nvSpPr>
        <p:spPr>
          <a:xfrm>
            <a:off x="2826603" y="5467288"/>
            <a:ext cx="6271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/>
              <a:t>Fukushima </a:t>
            </a:r>
            <a:r>
              <a:rPr lang="nb-NO" dirty="0"/>
              <a:t>(2011), Citizen Science </a:t>
            </a:r>
            <a:r>
              <a:rPr lang="nb-NO" dirty="0" err="1"/>
              <a:t>study</a:t>
            </a:r>
            <a:r>
              <a:rPr lang="nb-NO" dirty="0"/>
              <a:t> (</a:t>
            </a:r>
            <a:r>
              <a:rPr lang="nb-NO" dirty="0" err="1"/>
              <a:t>interview</a:t>
            </a:r>
            <a:r>
              <a:rPr lang="nb-NO" dirty="0"/>
              <a:t> </a:t>
            </a:r>
            <a:r>
              <a:rPr lang="nb-NO" dirty="0" err="1"/>
              <a:t>based</a:t>
            </a:r>
            <a:r>
              <a:rPr lang="nb-NO" dirty="0"/>
              <a:t>)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BDF4BD2-BD3D-44F6-B272-2984D2FC44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899592" y="5304869"/>
            <a:ext cx="1126854" cy="75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9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744" y="869218"/>
            <a:ext cx="2347783" cy="22864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Underestimation</a:t>
            </a:r>
            <a:r>
              <a:rPr lang="nb-NO" dirty="0"/>
              <a:t> of the </a:t>
            </a:r>
            <a:r>
              <a:rPr lang="nb-NO" dirty="0" err="1"/>
              <a:t>potential</a:t>
            </a:r>
            <a:r>
              <a:rPr lang="nb-NO" dirty="0"/>
              <a:t> </a:t>
            </a:r>
            <a:r>
              <a:rPr lang="nb-NO" dirty="0" err="1"/>
              <a:t>impact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the </a:t>
            </a:r>
            <a:r>
              <a:rPr lang="nb-NO" dirty="0" err="1"/>
              <a:t>accidents</a:t>
            </a:r>
            <a:r>
              <a:rPr lang="nb-NO" dirty="0"/>
              <a:t>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598" y="1741808"/>
            <a:ext cx="4418426" cy="3670697"/>
          </a:xfrm>
        </p:spPr>
        <p:txBody>
          <a:bodyPr/>
          <a:lstStyle/>
          <a:p>
            <a:r>
              <a:rPr lang="nb-NO" dirty="0" err="1"/>
              <a:t>Potential</a:t>
            </a:r>
            <a:r>
              <a:rPr lang="nb-NO" dirty="0"/>
              <a:t> </a:t>
            </a:r>
            <a:r>
              <a:rPr lang="nb-NO" dirty="0" err="1"/>
              <a:t>consequences</a:t>
            </a:r>
            <a:endParaRPr lang="nb-NO" dirty="0"/>
          </a:p>
          <a:p>
            <a:r>
              <a:rPr lang="nb-NO" dirty="0" err="1"/>
              <a:t>Duration</a:t>
            </a:r>
            <a:r>
              <a:rPr lang="nb-NO" dirty="0"/>
              <a:t> of </a:t>
            </a:r>
            <a:r>
              <a:rPr lang="nb-NO" dirty="0" err="1"/>
              <a:t>the</a:t>
            </a:r>
            <a:r>
              <a:rPr lang="nb-NO" dirty="0"/>
              <a:t> problem</a:t>
            </a:r>
          </a:p>
          <a:p>
            <a:r>
              <a:rPr lang="nb-NO" dirty="0" err="1"/>
              <a:t>Variability</a:t>
            </a:r>
            <a:r>
              <a:rPr lang="nb-NO" dirty="0"/>
              <a:t> in </a:t>
            </a:r>
            <a:r>
              <a:rPr lang="nb-NO" dirty="0" err="1"/>
              <a:t>distribution</a:t>
            </a:r>
            <a:r>
              <a:rPr lang="nb-NO" dirty="0"/>
              <a:t> of </a:t>
            </a:r>
            <a:r>
              <a:rPr lang="nb-NO" dirty="0" err="1"/>
              <a:t>contamination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496" y="1862826"/>
            <a:ext cx="2673505" cy="37116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14" y="3577157"/>
            <a:ext cx="2500313" cy="19288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760" y="3936546"/>
            <a:ext cx="2035969" cy="12644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BD32740-ABC0-4815-88AE-853775684F0F}"/>
              </a:ext>
            </a:extLst>
          </p:cNvPr>
          <p:cNvSpPr txBox="1"/>
          <p:nvPr/>
        </p:nvSpPr>
        <p:spPr>
          <a:xfrm>
            <a:off x="2697827" y="5786625"/>
            <a:ext cx="6340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… particularly social impacts and communication challenges</a:t>
            </a:r>
          </a:p>
        </p:txBody>
      </p:sp>
    </p:spTree>
    <p:extLst>
      <p:ext uri="{BB962C8B-B14F-4D97-AF65-F5344CB8AC3E}">
        <p14:creationId xmlns:p14="http://schemas.microsoft.com/office/powerpoint/2010/main" val="1886152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62353" y="2122769"/>
            <a:ext cx="2697479" cy="295268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900"/>
              </a:spcBef>
            </a:pPr>
            <a:r>
              <a:rPr lang="nb-NO" sz="1500" b="1" dirty="0" err="1">
                <a:solidFill>
                  <a:schemeClr val="tx1"/>
                </a:solidFill>
              </a:rPr>
              <a:t>Delay</a:t>
            </a:r>
            <a:r>
              <a:rPr lang="nb-NO" sz="1500" b="1" dirty="0">
                <a:solidFill>
                  <a:schemeClr val="tx1"/>
                </a:solidFill>
              </a:rPr>
              <a:t> in </a:t>
            </a:r>
            <a:r>
              <a:rPr lang="nb-NO" sz="1500" b="1" dirty="0" err="1">
                <a:solidFill>
                  <a:schemeClr val="tx1"/>
                </a:solidFill>
              </a:rPr>
              <a:t>detection</a:t>
            </a:r>
            <a:endParaRPr lang="nb-NO" sz="1500" b="1" dirty="0">
              <a:solidFill>
                <a:schemeClr val="tx1"/>
              </a:solidFill>
            </a:endParaRPr>
          </a:p>
          <a:p>
            <a:pPr algn="ctr">
              <a:spcBef>
                <a:spcPts val="900"/>
              </a:spcBef>
            </a:pPr>
            <a:r>
              <a:rPr lang="nb-NO" sz="1500" dirty="0">
                <a:solidFill>
                  <a:schemeClr val="tx1"/>
                </a:solidFill>
              </a:rPr>
              <a:t>(</a:t>
            </a:r>
            <a:r>
              <a:rPr lang="nb-NO" sz="1500" dirty="0" err="1">
                <a:solidFill>
                  <a:schemeClr val="tx1"/>
                </a:solidFill>
              </a:rPr>
              <a:t>Belgium</a:t>
            </a:r>
            <a:r>
              <a:rPr lang="nb-NO" sz="1500" dirty="0">
                <a:solidFill>
                  <a:schemeClr val="tx1"/>
                </a:solidFill>
              </a:rPr>
              <a:t>, France, Spain)</a:t>
            </a:r>
          </a:p>
          <a:p>
            <a:pPr algn="ctr">
              <a:spcBef>
                <a:spcPts val="900"/>
              </a:spcBef>
            </a:pPr>
            <a:endParaRPr lang="nb-NO" sz="1500" b="1" dirty="0">
              <a:solidFill>
                <a:schemeClr val="tx1"/>
              </a:solidFill>
            </a:endParaRPr>
          </a:p>
          <a:p>
            <a:pPr algn="ctr">
              <a:spcBef>
                <a:spcPts val="900"/>
              </a:spcBef>
            </a:pPr>
            <a:endParaRPr lang="nb-NO" sz="1500" b="1" dirty="0">
              <a:solidFill>
                <a:schemeClr val="tx1"/>
              </a:solidFill>
            </a:endParaRPr>
          </a:p>
          <a:p>
            <a:pPr algn="ctr">
              <a:spcBef>
                <a:spcPts val="900"/>
              </a:spcBef>
            </a:pPr>
            <a:r>
              <a:rPr lang="nb-NO" sz="1500" dirty="0" err="1">
                <a:solidFill>
                  <a:schemeClr val="tx1"/>
                </a:solidFill>
              </a:rPr>
              <a:t>Need</a:t>
            </a:r>
            <a:r>
              <a:rPr lang="nb-NO" sz="1500" dirty="0">
                <a:solidFill>
                  <a:schemeClr val="tx1"/>
                </a:solidFill>
              </a:rPr>
              <a:t> for </a:t>
            </a:r>
            <a:r>
              <a:rPr lang="nb-NO" sz="1500" dirty="0" err="1">
                <a:solidFill>
                  <a:schemeClr val="tx1"/>
                </a:solidFill>
              </a:rPr>
              <a:t>retrospective</a:t>
            </a:r>
            <a:r>
              <a:rPr lang="nb-NO" sz="1500" dirty="0">
                <a:solidFill>
                  <a:schemeClr val="tx1"/>
                </a:solidFill>
              </a:rPr>
              <a:t> </a:t>
            </a:r>
            <a:r>
              <a:rPr lang="nb-NO" sz="1500" dirty="0" err="1">
                <a:solidFill>
                  <a:schemeClr val="tx1"/>
                </a:solidFill>
              </a:rPr>
              <a:t>analysis</a:t>
            </a:r>
            <a:endParaRPr lang="nb-NO" sz="1500" dirty="0">
              <a:solidFill>
                <a:schemeClr val="tx1"/>
              </a:solidFill>
            </a:endParaRPr>
          </a:p>
          <a:p>
            <a:pPr algn="ctr">
              <a:spcBef>
                <a:spcPts val="900"/>
              </a:spcBef>
            </a:pPr>
            <a:r>
              <a:rPr lang="nb-NO" sz="1500" dirty="0">
                <a:solidFill>
                  <a:schemeClr val="tx1"/>
                </a:solidFill>
              </a:rPr>
              <a:t>(</a:t>
            </a:r>
            <a:r>
              <a:rPr lang="nb-NO" sz="1500" dirty="0" err="1">
                <a:solidFill>
                  <a:schemeClr val="tx1"/>
                </a:solidFill>
              </a:rPr>
              <a:t>modelling</a:t>
            </a:r>
            <a:r>
              <a:rPr lang="nb-NO" sz="1500" dirty="0">
                <a:solidFill>
                  <a:schemeClr val="tx1"/>
                </a:solidFill>
              </a:rPr>
              <a:t> </a:t>
            </a:r>
            <a:r>
              <a:rPr lang="nb-NO" sz="1500" dirty="0" err="1">
                <a:solidFill>
                  <a:schemeClr val="tx1"/>
                </a:solidFill>
              </a:rPr>
              <a:t>rather</a:t>
            </a:r>
            <a:r>
              <a:rPr lang="nb-NO" sz="1500" dirty="0">
                <a:solidFill>
                  <a:schemeClr val="tx1"/>
                </a:solidFill>
              </a:rPr>
              <a:t> </a:t>
            </a:r>
            <a:r>
              <a:rPr lang="nb-NO" sz="1500" dirty="0" err="1">
                <a:solidFill>
                  <a:schemeClr val="tx1"/>
                </a:solidFill>
              </a:rPr>
              <a:t>than</a:t>
            </a:r>
            <a:r>
              <a:rPr lang="nb-NO" sz="1500" dirty="0">
                <a:solidFill>
                  <a:schemeClr val="tx1"/>
                </a:solidFill>
              </a:rPr>
              <a:t> </a:t>
            </a:r>
            <a:r>
              <a:rPr lang="nb-NO" sz="1500" dirty="0" err="1">
                <a:solidFill>
                  <a:schemeClr val="tx1"/>
                </a:solidFill>
              </a:rPr>
              <a:t>measurements</a:t>
            </a:r>
            <a:r>
              <a:rPr lang="nb-NO" sz="1500" dirty="0">
                <a:solidFill>
                  <a:schemeClr val="tx1"/>
                </a:solidFill>
              </a:rPr>
              <a:t>)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358481"/>
            <a:ext cx="6318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b="1" dirty="0"/>
              <a:t>Technical and </a:t>
            </a:r>
            <a:r>
              <a:rPr lang="nb-NO" sz="2400" b="1" dirty="0" err="1"/>
              <a:t>Measurement</a:t>
            </a:r>
            <a:r>
              <a:rPr lang="nb-NO" sz="2400" b="1" dirty="0"/>
              <a:t> </a:t>
            </a:r>
            <a:r>
              <a:rPr lang="nb-NO" sz="2400" b="1" dirty="0" err="1"/>
              <a:t>Uncertainties</a:t>
            </a:r>
            <a:endParaRPr lang="nb-NO" sz="2400" b="1" dirty="0"/>
          </a:p>
        </p:txBody>
      </p:sp>
      <p:sp>
        <p:nvSpPr>
          <p:cNvPr id="13" name="Down Arrow 12"/>
          <p:cNvSpPr/>
          <p:nvPr/>
        </p:nvSpPr>
        <p:spPr>
          <a:xfrm>
            <a:off x="1495069" y="3246248"/>
            <a:ext cx="432048" cy="249581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734907" y="2739745"/>
            <a:ext cx="1620180" cy="151216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500" dirty="0" err="1">
                <a:solidFill>
                  <a:schemeClr val="tx1"/>
                </a:solidFill>
              </a:rPr>
              <a:t>Thyroid</a:t>
            </a:r>
            <a:r>
              <a:rPr lang="nb-NO" sz="1500" dirty="0">
                <a:solidFill>
                  <a:schemeClr val="tx1"/>
                </a:solidFill>
              </a:rPr>
              <a:t> screening</a:t>
            </a:r>
          </a:p>
          <a:p>
            <a:pPr algn="ctr"/>
            <a:endParaRPr lang="nb-NO" sz="1500" dirty="0">
              <a:solidFill>
                <a:schemeClr val="tx1"/>
              </a:solidFill>
            </a:endParaRPr>
          </a:p>
          <a:p>
            <a:pPr algn="ctr"/>
            <a:endParaRPr lang="nb-NO" sz="1500" dirty="0">
              <a:solidFill>
                <a:schemeClr val="tx1"/>
              </a:solidFill>
            </a:endParaRPr>
          </a:p>
          <a:p>
            <a:pPr algn="ctr"/>
            <a:r>
              <a:rPr lang="nb-NO" sz="1500" dirty="0">
                <a:solidFill>
                  <a:schemeClr val="tx1"/>
                </a:solidFill>
              </a:rPr>
              <a:t>Ge </a:t>
            </a:r>
            <a:r>
              <a:rPr lang="nb-NO" sz="1500" dirty="0" err="1">
                <a:solidFill>
                  <a:schemeClr val="tx1"/>
                </a:solidFill>
              </a:rPr>
              <a:t>detector</a:t>
            </a:r>
            <a:r>
              <a:rPr lang="nb-NO" sz="1500" dirty="0">
                <a:solidFill>
                  <a:schemeClr val="tx1"/>
                </a:solidFill>
              </a:rPr>
              <a:t> </a:t>
            </a:r>
            <a:r>
              <a:rPr lang="nb-NO" sz="1500" dirty="0" err="1">
                <a:solidFill>
                  <a:schemeClr val="tx1"/>
                </a:solidFill>
              </a:rPr>
              <a:t>vs</a:t>
            </a:r>
            <a:r>
              <a:rPr lang="nb-NO" sz="1500" dirty="0">
                <a:solidFill>
                  <a:schemeClr val="tx1"/>
                </a:solidFill>
              </a:rPr>
              <a:t> </a:t>
            </a:r>
            <a:r>
              <a:rPr lang="nb-NO" sz="1500" dirty="0" err="1">
                <a:solidFill>
                  <a:schemeClr val="tx1"/>
                </a:solidFill>
              </a:rPr>
              <a:t>NaI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4328973" y="3371038"/>
            <a:ext cx="432048" cy="249581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037167" y="2469715"/>
            <a:ext cx="2268252" cy="20522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500" dirty="0">
                <a:solidFill>
                  <a:schemeClr val="tx1"/>
                </a:solidFill>
              </a:rPr>
              <a:t>Different </a:t>
            </a:r>
            <a:r>
              <a:rPr lang="nb-NO" sz="1500" dirty="0" err="1">
                <a:solidFill>
                  <a:schemeClr val="tx1"/>
                </a:solidFill>
              </a:rPr>
              <a:t>measurement</a:t>
            </a:r>
            <a:r>
              <a:rPr lang="nb-NO" sz="1500" dirty="0">
                <a:solidFill>
                  <a:schemeClr val="tx1"/>
                </a:solidFill>
              </a:rPr>
              <a:t> </a:t>
            </a:r>
            <a:r>
              <a:rPr lang="nb-NO" sz="1500" dirty="0" err="1">
                <a:solidFill>
                  <a:schemeClr val="tx1"/>
                </a:solidFill>
              </a:rPr>
              <a:t>techniques</a:t>
            </a:r>
            <a:endParaRPr lang="nb-NO" sz="1500" dirty="0">
              <a:solidFill>
                <a:schemeClr val="tx1"/>
              </a:solidFill>
            </a:endParaRPr>
          </a:p>
          <a:p>
            <a:pPr algn="ctr"/>
            <a:endParaRPr lang="nb-NO" sz="1500" dirty="0">
              <a:solidFill>
                <a:schemeClr val="tx1"/>
              </a:solidFill>
            </a:endParaRPr>
          </a:p>
          <a:p>
            <a:pPr algn="ctr"/>
            <a:endParaRPr lang="nb-NO" sz="1500" dirty="0">
              <a:solidFill>
                <a:schemeClr val="tx1"/>
              </a:solidFill>
            </a:endParaRPr>
          </a:p>
          <a:p>
            <a:pPr algn="ctr"/>
            <a:r>
              <a:rPr lang="nb-NO" sz="1500" dirty="0">
                <a:solidFill>
                  <a:schemeClr val="tx1"/>
                </a:solidFill>
              </a:rPr>
              <a:t>Different </a:t>
            </a:r>
            <a:r>
              <a:rPr lang="nb-NO" sz="1500" dirty="0" err="1">
                <a:solidFill>
                  <a:schemeClr val="tx1"/>
                </a:solidFill>
              </a:rPr>
              <a:t>interpretations</a:t>
            </a:r>
            <a:r>
              <a:rPr lang="nb-NO" sz="1500" dirty="0">
                <a:solidFill>
                  <a:schemeClr val="tx1"/>
                </a:solidFill>
              </a:rPr>
              <a:t>; </a:t>
            </a:r>
            <a:r>
              <a:rPr lang="nb-NO" sz="1500" dirty="0" err="1">
                <a:solidFill>
                  <a:schemeClr val="tx1"/>
                </a:solidFill>
              </a:rPr>
              <a:t>queries</a:t>
            </a:r>
            <a:r>
              <a:rPr lang="nb-NO" sz="1500" dirty="0">
                <a:solidFill>
                  <a:schemeClr val="tx1"/>
                </a:solidFill>
              </a:rPr>
              <a:t> </a:t>
            </a:r>
            <a:r>
              <a:rPr lang="nb-NO" sz="1500" dirty="0" err="1">
                <a:solidFill>
                  <a:schemeClr val="tx1"/>
                </a:solidFill>
              </a:rPr>
              <a:t>about</a:t>
            </a:r>
            <a:r>
              <a:rPr lang="nb-NO" sz="1500" dirty="0">
                <a:solidFill>
                  <a:schemeClr val="tx1"/>
                </a:solidFill>
              </a:rPr>
              <a:t> </a:t>
            </a:r>
            <a:r>
              <a:rPr lang="nb-NO" sz="1500" dirty="0" err="1">
                <a:solidFill>
                  <a:schemeClr val="tx1"/>
                </a:solidFill>
              </a:rPr>
              <a:t>quality</a:t>
            </a:r>
            <a:r>
              <a:rPr lang="nb-NO" sz="1500" dirty="0">
                <a:solidFill>
                  <a:schemeClr val="tx1"/>
                </a:solidFill>
              </a:rPr>
              <a:t> (</a:t>
            </a:r>
            <a:r>
              <a:rPr lang="nb-NO" sz="1500" dirty="0" err="1">
                <a:solidFill>
                  <a:schemeClr val="tx1"/>
                </a:solidFill>
              </a:rPr>
              <a:t>including</a:t>
            </a:r>
            <a:r>
              <a:rPr lang="nb-NO" sz="1500" dirty="0">
                <a:solidFill>
                  <a:schemeClr val="tx1"/>
                </a:solidFill>
              </a:rPr>
              <a:t> </a:t>
            </a:r>
            <a:r>
              <a:rPr lang="nb-NO" sz="1500" dirty="0" err="1">
                <a:solidFill>
                  <a:schemeClr val="tx1"/>
                </a:solidFill>
              </a:rPr>
              <a:t>ciizen</a:t>
            </a:r>
            <a:r>
              <a:rPr lang="nb-NO" sz="1500" dirty="0">
                <a:solidFill>
                  <a:schemeClr val="tx1"/>
                </a:solidFill>
              </a:rPr>
              <a:t> science)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6955269" y="3121457"/>
            <a:ext cx="432048" cy="249581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88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6" y="1792440"/>
            <a:ext cx="4755951" cy="264467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b-NO" dirty="0"/>
              <a:t>Media </a:t>
            </a:r>
            <a:r>
              <a:rPr lang="nb-NO" dirty="0" err="1"/>
              <a:t>reporting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maximum</a:t>
            </a:r>
            <a:r>
              <a:rPr lang="nb-NO" dirty="0"/>
              <a:t> </a:t>
            </a:r>
            <a:r>
              <a:rPr lang="nb-NO" dirty="0" err="1"/>
              <a:t>measured</a:t>
            </a:r>
            <a:r>
              <a:rPr lang="nb-NO" dirty="0"/>
              <a:t> </a:t>
            </a:r>
            <a:r>
              <a:rPr lang="nb-NO" dirty="0" err="1"/>
              <a:t>levels</a:t>
            </a:r>
            <a:r>
              <a:rPr lang="nb-NO" dirty="0"/>
              <a:t>, </a:t>
            </a:r>
            <a:r>
              <a:rPr lang="nb-NO" dirty="0" err="1"/>
              <a:t>rather</a:t>
            </a:r>
            <a:r>
              <a:rPr lang="nb-NO" dirty="0"/>
              <a:t> </a:t>
            </a:r>
            <a:r>
              <a:rPr lang="nb-NO" dirty="0" err="1"/>
              <a:t>than</a:t>
            </a:r>
            <a:r>
              <a:rPr lang="nb-NO" dirty="0"/>
              <a:t> </a:t>
            </a:r>
            <a:r>
              <a:rPr lang="nb-NO" dirty="0" err="1"/>
              <a:t>averages</a:t>
            </a:r>
            <a:endParaRPr lang="nb-NO" dirty="0"/>
          </a:p>
          <a:p>
            <a:pPr>
              <a:buFont typeface="Arial" panose="020B0604020202020204" pitchFamily="34" charset="0"/>
              <a:buChar char="•"/>
            </a:pPr>
            <a:r>
              <a:rPr lang="nb-NO" dirty="0" err="1"/>
              <a:t>Varibility</a:t>
            </a:r>
            <a:r>
              <a:rPr lang="nb-NO" dirty="0"/>
              <a:t> and </a:t>
            </a:r>
            <a:r>
              <a:rPr lang="nb-NO" dirty="0" err="1"/>
              <a:t>inhomogenity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measurements</a:t>
            </a:r>
            <a:endParaRPr lang="nb-NO" dirty="0"/>
          </a:p>
          <a:p>
            <a:pPr>
              <a:buFont typeface="Arial" panose="020B0604020202020204" pitchFamily="34" charset="0"/>
              <a:buChar char="•"/>
            </a:pPr>
            <a:r>
              <a:rPr lang="nb-NO" dirty="0" err="1"/>
              <a:t>Importance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documenting</a:t>
            </a:r>
            <a:r>
              <a:rPr lang="nb-NO" dirty="0"/>
              <a:t> «</a:t>
            </a:r>
            <a:r>
              <a:rPr lang="nb-NO" dirty="0" err="1"/>
              <a:t>undetectable</a:t>
            </a:r>
            <a:r>
              <a:rPr lang="nb-NO" dirty="0"/>
              <a:t>» </a:t>
            </a:r>
            <a:r>
              <a:rPr lang="nb-NO" dirty="0" err="1"/>
              <a:t>levels</a:t>
            </a:r>
            <a:r>
              <a:rPr lang="nb-NO" dirty="0"/>
              <a:t> in </a:t>
            </a:r>
            <a:r>
              <a:rPr lang="nb-NO" dirty="0" err="1"/>
              <a:t>both</a:t>
            </a:r>
            <a:r>
              <a:rPr lang="nb-NO" dirty="0"/>
              <a:t> </a:t>
            </a:r>
            <a:r>
              <a:rPr lang="nb-NO" dirty="0" err="1"/>
              <a:t>workers</a:t>
            </a:r>
            <a:r>
              <a:rPr lang="nb-NO" dirty="0"/>
              <a:t> (</a:t>
            </a:r>
            <a:r>
              <a:rPr lang="nb-NO" dirty="0" err="1"/>
              <a:t>Asco</a:t>
            </a:r>
            <a:r>
              <a:rPr lang="nb-NO" dirty="0"/>
              <a:t>) and the </a:t>
            </a:r>
            <a:r>
              <a:rPr lang="nb-NO" dirty="0" err="1"/>
              <a:t>public</a:t>
            </a:r>
            <a:r>
              <a:rPr lang="nb-NO" dirty="0"/>
              <a:t> (</a:t>
            </a:r>
            <a:r>
              <a:rPr lang="nb-NO" dirty="0" err="1"/>
              <a:t>Fleurus</a:t>
            </a:r>
            <a:r>
              <a:rPr lang="nb-NO" dirty="0"/>
              <a:t>, </a:t>
            </a:r>
            <a:r>
              <a:rPr lang="nb-NO" dirty="0" err="1"/>
              <a:t>Asco</a:t>
            </a:r>
            <a:r>
              <a:rPr lang="nb-NO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endParaRPr lang="nb-NO" dirty="0"/>
          </a:p>
          <a:p>
            <a:pPr marL="0" indent="0">
              <a:buNone/>
            </a:pPr>
            <a:endParaRPr lang="nb-NO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90526" y="3818090"/>
            <a:ext cx="5153583" cy="421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sz="1800" kern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346" y="1700808"/>
            <a:ext cx="3139673" cy="21017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5D43A37-4C6F-4D63-8972-3E5CAA1471ED}"/>
              </a:ext>
            </a:extLst>
          </p:cNvPr>
          <p:cNvSpPr txBox="1"/>
          <p:nvPr/>
        </p:nvSpPr>
        <p:spPr>
          <a:xfrm>
            <a:off x="251520" y="303510"/>
            <a:ext cx="6318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b="1" dirty="0"/>
              <a:t>Technical and </a:t>
            </a:r>
            <a:r>
              <a:rPr lang="nb-NO" sz="2400" b="1" dirty="0" err="1"/>
              <a:t>Measurement</a:t>
            </a:r>
            <a:r>
              <a:rPr lang="nb-NO" sz="2400" b="1" dirty="0"/>
              <a:t> </a:t>
            </a:r>
            <a:r>
              <a:rPr lang="nb-NO" sz="2400" b="1" dirty="0" err="1"/>
              <a:t>Uncertainties</a:t>
            </a:r>
            <a:endParaRPr lang="nb-NO" sz="2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B84070-F45D-4804-9FD3-B06D577BC495}"/>
              </a:ext>
            </a:extLst>
          </p:cNvPr>
          <p:cNvSpPr txBox="1"/>
          <p:nvPr/>
        </p:nvSpPr>
        <p:spPr>
          <a:xfrm>
            <a:off x="4283969" y="5279710"/>
            <a:ext cx="324036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nb-NO" dirty="0" err="1"/>
              <a:t>Demand</a:t>
            </a:r>
            <a:r>
              <a:rPr lang="nb-NO" dirty="0"/>
              <a:t> </a:t>
            </a:r>
            <a:r>
              <a:rPr lang="nb-NO" dirty="0" err="1"/>
              <a:t>outweighed</a:t>
            </a:r>
            <a:r>
              <a:rPr lang="nb-NO" dirty="0"/>
              <a:t> </a:t>
            </a:r>
            <a:r>
              <a:rPr lang="nb-NO" dirty="0" err="1"/>
              <a:t>supply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8234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Contradictory</a:t>
            </a:r>
            <a:r>
              <a:rPr lang="nb-NO" dirty="0"/>
              <a:t> Information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90526" y="1808820"/>
            <a:ext cx="4343492" cy="356439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/>
                </a:solidFill>
              </a:rPr>
              <a:t>Permissible limits have been exceeded, but it’s not dangerous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/>
                </a:solidFill>
              </a:rPr>
              <a:t>Any increase in radiation causes cancer, but it is insignificant.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ysClr val="windowText" lastClr="000000"/>
                </a:solidFill>
              </a:rPr>
              <a:t>No health danger for locals, but radioactivity tests for citizens who want a check-up of their thyroid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ysClr val="windowText" lastClr="000000"/>
                </a:solidFill>
              </a:rPr>
              <a:t>It is prohibited for citizens to use their self-grown fruits and vegetables, but local farmers can sell their fruits and vegetables on the market.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179674"/>
            <a:ext cx="3767305" cy="241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375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Societal</a:t>
            </a:r>
            <a:r>
              <a:rPr lang="nb-NO" dirty="0"/>
              <a:t> </a:t>
            </a:r>
            <a:r>
              <a:rPr lang="nb-NO" dirty="0" err="1"/>
              <a:t>Impacts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09893"/>
            <a:ext cx="5978500" cy="48942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b-NO" dirty="0" err="1"/>
              <a:t>Varied</a:t>
            </a:r>
            <a:r>
              <a:rPr lang="nb-NO" dirty="0"/>
              <a:t> from case to case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 dirty="0" err="1"/>
              <a:t>Agriculture</a:t>
            </a:r>
            <a:r>
              <a:rPr lang="nb-NO" dirty="0"/>
              <a:t> and </a:t>
            </a:r>
            <a:r>
              <a:rPr lang="nb-NO" dirty="0" err="1"/>
              <a:t>farming</a:t>
            </a:r>
            <a:r>
              <a:rPr lang="nb-NO" dirty="0"/>
              <a:t> (</a:t>
            </a:r>
            <a:r>
              <a:rPr lang="nb-NO" dirty="0" err="1"/>
              <a:t>Tricastin</a:t>
            </a:r>
            <a:r>
              <a:rPr lang="nb-NO" dirty="0"/>
              <a:t>, </a:t>
            </a:r>
            <a:r>
              <a:rPr lang="nb-NO" dirty="0" err="1"/>
              <a:t>Asco</a:t>
            </a:r>
            <a:r>
              <a:rPr lang="nb-NO" dirty="0"/>
              <a:t>, Fukushima, Norway)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 dirty="0" err="1"/>
              <a:t>Tourism</a:t>
            </a:r>
            <a:r>
              <a:rPr lang="nb-NO" dirty="0"/>
              <a:t> (</a:t>
            </a:r>
            <a:r>
              <a:rPr lang="nb-NO" dirty="0" err="1"/>
              <a:t>Asco</a:t>
            </a:r>
            <a:r>
              <a:rPr lang="nb-NO" dirty="0"/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 dirty="0" err="1"/>
              <a:t>Stigmatisation</a:t>
            </a:r>
            <a:r>
              <a:rPr lang="nb-NO" dirty="0"/>
              <a:t> (Fukushima, ++)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 dirty="0" err="1"/>
              <a:t>Lack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medical</a:t>
            </a:r>
            <a:r>
              <a:rPr lang="nb-NO" dirty="0"/>
              <a:t> isotopes (</a:t>
            </a:r>
            <a:r>
              <a:rPr lang="nb-NO" dirty="0" err="1"/>
              <a:t>Fleurus</a:t>
            </a:r>
            <a:r>
              <a:rPr lang="nb-NO" dirty="0"/>
              <a:t>) </a:t>
            </a:r>
          </a:p>
          <a:p>
            <a:pPr lvl="1">
              <a:buFont typeface="Arial" panose="020B0604020202020204" pitchFamily="34" charset="0"/>
              <a:buChar char="•"/>
            </a:pPr>
            <a:endParaRPr lang="nb-NO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635897" y="5566072"/>
            <a:ext cx="5184576" cy="374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nb-NO" sz="1800" kern="0" dirty="0" err="1"/>
              <a:t>Variability</a:t>
            </a:r>
            <a:r>
              <a:rPr lang="nb-NO" sz="1800" kern="0" dirty="0"/>
              <a:t> and </a:t>
            </a:r>
            <a:r>
              <a:rPr lang="nb-NO" sz="1800" kern="0" dirty="0" err="1"/>
              <a:t>uncertainty</a:t>
            </a:r>
            <a:r>
              <a:rPr lang="nb-NO" sz="1800" kern="0" dirty="0"/>
              <a:t> in </a:t>
            </a:r>
            <a:r>
              <a:rPr lang="nb-NO" sz="1800" kern="0" dirty="0" err="1"/>
              <a:t>decision</a:t>
            </a:r>
            <a:r>
              <a:rPr lang="nb-NO" sz="1800" kern="0" dirty="0"/>
              <a:t> </a:t>
            </a:r>
            <a:r>
              <a:rPr lang="nb-NO" sz="1800" kern="0" dirty="0" err="1"/>
              <a:t>making</a:t>
            </a:r>
            <a:endParaRPr lang="en-US" sz="1800" kern="0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90526" y="3818090"/>
            <a:ext cx="5153583" cy="421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sz="1800" kern="0" dirty="0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597515" y="4159061"/>
            <a:ext cx="7651907" cy="695053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spcBef>
                <a:spcPts val="450"/>
              </a:spcBef>
            </a:pPr>
            <a:r>
              <a:rPr lang="nb-NO" sz="1800" b="0" kern="0" dirty="0"/>
              <a:t>Norway, </a:t>
            </a:r>
            <a:r>
              <a:rPr lang="nb-NO" sz="1800" b="0" kern="0" dirty="0" err="1"/>
              <a:t>Tricastin</a:t>
            </a:r>
            <a:r>
              <a:rPr lang="nb-NO" sz="1800" b="0" kern="0" dirty="0"/>
              <a:t> – Focus </a:t>
            </a:r>
            <a:r>
              <a:rPr lang="nb-NO" sz="1800" b="0" kern="0" dirty="0" err="1"/>
              <a:t>on</a:t>
            </a:r>
            <a:r>
              <a:rPr lang="nb-NO" sz="1800" b="0" kern="0" dirty="0"/>
              <a:t> </a:t>
            </a:r>
            <a:r>
              <a:rPr lang="nb-NO" sz="1800" b="0" kern="0" dirty="0" err="1"/>
              <a:t>socio-economic</a:t>
            </a:r>
            <a:r>
              <a:rPr lang="nb-NO" sz="1800" b="0" kern="0" dirty="0"/>
              <a:t> </a:t>
            </a:r>
            <a:r>
              <a:rPr lang="nb-NO" sz="1800" b="0" kern="0" dirty="0" err="1"/>
              <a:t>consequences</a:t>
            </a:r>
            <a:r>
              <a:rPr lang="nb-NO" sz="1800" b="0" kern="0" dirty="0"/>
              <a:t> + </a:t>
            </a:r>
            <a:r>
              <a:rPr lang="nb-NO" sz="1800" b="0" kern="0" dirty="0" err="1"/>
              <a:t>health</a:t>
            </a:r>
            <a:endParaRPr lang="nb-NO" sz="1800" b="0" kern="0" dirty="0"/>
          </a:p>
          <a:p>
            <a:pPr>
              <a:spcBef>
                <a:spcPts val="450"/>
              </a:spcBef>
            </a:pPr>
            <a:r>
              <a:rPr lang="nb-NO" sz="1800" b="0" kern="0" dirty="0" err="1"/>
              <a:t>Fleurus</a:t>
            </a:r>
            <a:r>
              <a:rPr lang="nb-NO" sz="1800" b="0" kern="0" dirty="0"/>
              <a:t>, </a:t>
            </a:r>
            <a:r>
              <a:rPr lang="nb-NO" sz="1800" b="0" kern="0" dirty="0" err="1"/>
              <a:t>Asco</a:t>
            </a:r>
            <a:r>
              <a:rPr lang="nb-NO" sz="1800" b="0" kern="0" dirty="0"/>
              <a:t> – Focus </a:t>
            </a:r>
            <a:r>
              <a:rPr lang="nb-NO" sz="1800" b="0" kern="0" dirty="0" err="1"/>
              <a:t>on</a:t>
            </a:r>
            <a:r>
              <a:rPr lang="nb-NO" sz="1800" b="0" kern="0" dirty="0"/>
              <a:t> </a:t>
            </a:r>
            <a:r>
              <a:rPr lang="nb-NO" sz="1800" b="0" kern="0" dirty="0" err="1"/>
              <a:t>health</a:t>
            </a:r>
            <a:endParaRPr lang="en-US" sz="1800" b="0" kern="0" dirty="0"/>
          </a:p>
        </p:txBody>
      </p:sp>
      <p:pic>
        <p:nvPicPr>
          <p:cNvPr id="9" name="Picture 10" descr="kk0074-24m">
            <a:extLst>
              <a:ext uri="{FF2B5EF4-FFF2-40B4-BE49-F238E27FC236}">
                <a16:creationId xmlns:a16="http://schemas.microsoft.com/office/drawing/2014/main" id="{0D64F32C-5B2B-43D4-B5AA-82DD77562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503857"/>
            <a:ext cx="1404156" cy="21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21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 animBg="1"/>
    </p:bld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A9384A5144E14DA66146860F3D94B1" ma:contentTypeVersion="8" ma:contentTypeDescription="Create a new document." ma:contentTypeScope="" ma:versionID="421b05678dac1217d32cd90f2630b4d3">
  <xsd:schema xmlns:xsd="http://www.w3.org/2001/XMLSchema" xmlns:xs="http://www.w3.org/2001/XMLSchema" xmlns:p="http://schemas.microsoft.com/office/2006/metadata/properties" xmlns:ns3="55c03c04-d77b-4d75-891c-26781f9bb7ed" targetNamespace="http://schemas.microsoft.com/office/2006/metadata/properties" ma:root="true" ma:fieldsID="c56f8ab4d9a24ee8cfdddaf456c4337e" ns3:_="">
    <xsd:import namespace="55c03c04-d77b-4d75-891c-26781f9bb7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c03c04-d77b-4d75-891c-26781f9bb7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5BD18F-C17C-416D-A4D3-9AE893CFCE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87EB68-33D5-424C-B343-E196544B5AC4}">
  <ds:schemaRefs>
    <ds:schemaRef ds:uri="http://purl.org/dc/elements/1.1/"/>
    <ds:schemaRef ds:uri="http://schemas.microsoft.com/office/2006/metadata/properties"/>
    <ds:schemaRef ds:uri="http://purl.org/dc/terms/"/>
    <ds:schemaRef ds:uri="55c03c04-d77b-4d75-891c-26781f9bb7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C89CC13-450B-47D8-B1AC-223F564F16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c03c04-d77b-4d75-891c-26781f9bb7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2949</TotalTime>
  <Words>640</Words>
  <Application>Microsoft Office PowerPoint</Application>
  <PresentationFormat>On-screen Show (4:3)</PresentationFormat>
  <Paragraphs>88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Interstate-Regular</vt:lpstr>
      <vt:lpstr>KIT-PPT_Master_en_2016</vt:lpstr>
      <vt:lpstr>PowerPoint Presentation</vt:lpstr>
      <vt:lpstr>Characterisation and response to uncertainty in past nuclear emergencies</vt:lpstr>
      <vt:lpstr>Methodology</vt:lpstr>
      <vt:lpstr>7 case studies of nuclear and radiological events</vt:lpstr>
      <vt:lpstr>Underestimation of the potential impact of the accidents …</vt:lpstr>
      <vt:lpstr>PowerPoint Presentation</vt:lpstr>
      <vt:lpstr>PowerPoint Presentation</vt:lpstr>
      <vt:lpstr>Contradictory Information</vt:lpstr>
      <vt:lpstr>Societal Impacts</vt:lpstr>
      <vt:lpstr>Societal Framing</vt:lpstr>
      <vt:lpstr>Ethical Aspects</vt:lpstr>
      <vt:lpstr>Communication issues </vt:lpstr>
      <vt:lpstr>Conclusions</vt:lpstr>
      <vt:lpstr>Thank you!</vt:lpstr>
      <vt:lpstr>PowerPoint Presentation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Deborah H Oughton</cp:lastModifiedBy>
  <cp:revision>166</cp:revision>
  <dcterms:created xsi:type="dcterms:W3CDTF">2015-12-14T06:33:20Z</dcterms:created>
  <dcterms:modified xsi:type="dcterms:W3CDTF">2019-12-04T06:37:58Z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0484126-3486-41a9-802e-7f1e2277276c_Enabled">
    <vt:lpwstr>True</vt:lpwstr>
  </property>
  <property fmtid="{D5CDD505-2E9C-101B-9397-08002B2CF9AE}" pid="3" name="MSIP_Label_d0484126-3486-41a9-802e-7f1e2277276c_SiteId">
    <vt:lpwstr>eec01f8e-737f-43e3-9ed5-f8a59913bd82</vt:lpwstr>
  </property>
  <property fmtid="{D5CDD505-2E9C-101B-9397-08002B2CF9AE}" pid="4" name="MSIP_Label_d0484126-3486-41a9-802e-7f1e2277276c_Owner">
    <vt:lpwstr>deborah.oughton@nmbu.no</vt:lpwstr>
  </property>
  <property fmtid="{D5CDD505-2E9C-101B-9397-08002B2CF9AE}" pid="5" name="MSIP_Label_d0484126-3486-41a9-802e-7f1e2277276c_SetDate">
    <vt:lpwstr>2019-11-29T13:16:51.6948520Z</vt:lpwstr>
  </property>
  <property fmtid="{D5CDD505-2E9C-101B-9397-08002B2CF9AE}" pid="6" name="MSIP_Label_d0484126-3486-41a9-802e-7f1e2277276c_Name">
    <vt:lpwstr>Internal</vt:lpwstr>
  </property>
  <property fmtid="{D5CDD505-2E9C-101B-9397-08002B2CF9AE}" pid="7" name="MSIP_Label_d0484126-3486-41a9-802e-7f1e2277276c_Application">
    <vt:lpwstr>Microsoft Azure Information Protection</vt:lpwstr>
  </property>
  <property fmtid="{D5CDD505-2E9C-101B-9397-08002B2CF9AE}" pid="8" name="MSIP_Label_d0484126-3486-41a9-802e-7f1e2277276c_ActionId">
    <vt:lpwstr>65f1ee9b-aefc-472c-b1b0-d43dc9697876</vt:lpwstr>
  </property>
  <property fmtid="{D5CDD505-2E9C-101B-9397-08002B2CF9AE}" pid="9" name="MSIP_Label_d0484126-3486-41a9-802e-7f1e2277276c_Extended_MSFT_Method">
    <vt:lpwstr>Automatic</vt:lpwstr>
  </property>
  <property fmtid="{D5CDD505-2E9C-101B-9397-08002B2CF9AE}" pid="10" name="Sensitivity">
    <vt:lpwstr>Internal</vt:lpwstr>
  </property>
  <property fmtid="{D5CDD505-2E9C-101B-9397-08002B2CF9AE}" pid="11" name="ContentTypeId">
    <vt:lpwstr>0x01010048A9384A5144E14DA66146860F3D94B1</vt:lpwstr>
  </property>
</Properties>
</file>